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69" r:id="rId4"/>
    <p:sldId id="268" r:id="rId5"/>
    <p:sldId id="276" r:id="rId6"/>
    <p:sldId id="275" r:id="rId7"/>
    <p:sldId id="306" r:id="rId8"/>
    <p:sldId id="270" r:id="rId9"/>
    <p:sldId id="272" r:id="rId10"/>
    <p:sldId id="271" r:id="rId11"/>
    <p:sldId id="307" r:id="rId12"/>
    <p:sldId id="278" r:id="rId13"/>
    <p:sldId id="279" r:id="rId14"/>
    <p:sldId id="280" r:id="rId15"/>
    <p:sldId id="282" r:id="rId16"/>
    <p:sldId id="281" r:id="rId17"/>
    <p:sldId id="277" r:id="rId18"/>
    <p:sldId id="284" r:id="rId19"/>
    <p:sldId id="283" r:id="rId20"/>
    <p:sldId id="285" r:id="rId21"/>
    <p:sldId id="289" r:id="rId22"/>
    <p:sldId id="295" r:id="rId23"/>
    <p:sldId id="290" r:id="rId24"/>
    <p:sldId id="296" r:id="rId25"/>
    <p:sldId id="291" r:id="rId26"/>
    <p:sldId id="297" r:id="rId27"/>
    <p:sldId id="292" r:id="rId28"/>
    <p:sldId id="298" r:id="rId29"/>
    <p:sldId id="293" r:id="rId30"/>
    <p:sldId id="299" r:id="rId31"/>
    <p:sldId id="294" r:id="rId32"/>
    <p:sldId id="300" r:id="rId33"/>
    <p:sldId id="288" r:id="rId34"/>
    <p:sldId id="287" r:id="rId35"/>
    <p:sldId id="302" r:id="rId36"/>
    <p:sldId id="301" r:id="rId37"/>
    <p:sldId id="303" r:id="rId38"/>
    <p:sldId id="304" r:id="rId39"/>
    <p:sldId id="286" r:id="rId40"/>
    <p:sldId id="305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08" r:id="rId50"/>
    <p:sldId id="274" r:id="rId51"/>
    <p:sldId id="266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B15"/>
    <a:srgbClr val="5FB44D"/>
    <a:srgbClr val="EEFF41"/>
    <a:srgbClr val="48FF0E"/>
    <a:srgbClr val="00DA5D"/>
    <a:srgbClr val="0097A7"/>
    <a:srgbClr val="595959"/>
    <a:srgbClr val="94B7F0"/>
    <a:srgbClr val="2D358E"/>
    <a:srgbClr val="28A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9" autoAdjust="0"/>
    <p:restoredTop sz="94110" autoAdjust="0"/>
  </p:normalViewPr>
  <p:slideViewPr>
    <p:cSldViewPr snapToGrid="0">
      <p:cViewPr varScale="1">
        <p:scale>
          <a:sx n="117" d="100"/>
          <a:sy n="117" d="100"/>
        </p:scale>
        <p:origin x="184" y="8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D7E8E6-6657-455B-B379-67813A509369}" type="doc">
      <dgm:prSet loTypeId="urn:microsoft.com/office/officeart/2005/8/layout/h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135BA2-A2B8-4FB1-9466-54024F79FC3B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EF827EA9-CDDD-42D6-822E-529F9138CFFA}" type="parTrans" cxnId="{8064D14A-3C02-41E0-8775-D781D45D8A7D}">
      <dgm:prSet/>
      <dgm:spPr/>
      <dgm:t>
        <a:bodyPr/>
        <a:lstStyle/>
        <a:p>
          <a:endParaRPr lang="en-US"/>
        </a:p>
      </dgm:t>
    </dgm:pt>
    <dgm:pt modelId="{214C09A3-0926-4C49-85CA-625D2302DDE8}" type="sibTrans" cxnId="{8064D14A-3C02-41E0-8775-D781D45D8A7D}">
      <dgm:prSet/>
      <dgm:spPr/>
      <dgm:t>
        <a:bodyPr/>
        <a:lstStyle/>
        <a:p>
          <a:endParaRPr lang="en-US"/>
        </a:p>
      </dgm:t>
    </dgm:pt>
    <dgm:pt modelId="{F2639418-BD2B-4C47-9FB5-23F5757CF0F8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CBF9F7C0-E341-4FDC-B870-F81A3397A7BD}" type="parTrans" cxnId="{364F9E91-8659-415E-B1A6-8E14444C6048}">
      <dgm:prSet/>
      <dgm:spPr/>
      <dgm:t>
        <a:bodyPr/>
        <a:lstStyle/>
        <a:p>
          <a:endParaRPr lang="en-US"/>
        </a:p>
      </dgm:t>
    </dgm:pt>
    <dgm:pt modelId="{1EE5084A-3347-4493-AD84-BB86AD4EB592}" type="sibTrans" cxnId="{364F9E91-8659-415E-B1A6-8E14444C6048}">
      <dgm:prSet/>
      <dgm:spPr/>
      <dgm:t>
        <a:bodyPr/>
        <a:lstStyle/>
        <a:p>
          <a:endParaRPr lang="en-US"/>
        </a:p>
      </dgm:t>
    </dgm:pt>
    <dgm:pt modelId="{EAE3A5EF-733B-4C04-BCEE-B96DE25A6B8F}">
      <dgm:prSet phldrT="[Text]"/>
      <dgm:spPr/>
      <dgm:t>
        <a:bodyPr/>
        <a:lstStyle/>
        <a:p>
          <a:r>
            <a:rPr lang="en-US" dirty="0"/>
            <a:t>Overview</a:t>
          </a:r>
        </a:p>
      </dgm:t>
    </dgm:pt>
    <dgm:pt modelId="{199F4008-069D-4FAE-B078-C850E8821693}" type="parTrans" cxnId="{1B3CA48D-3CC1-4A9B-A1A6-BEBC022D62F4}">
      <dgm:prSet/>
      <dgm:spPr/>
      <dgm:t>
        <a:bodyPr/>
        <a:lstStyle/>
        <a:p>
          <a:endParaRPr lang="en-US"/>
        </a:p>
      </dgm:t>
    </dgm:pt>
    <dgm:pt modelId="{330BC46F-2461-4B55-ABE0-4D33D9379D6A}" type="sibTrans" cxnId="{1B3CA48D-3CC1-4A9B-A1A6-BEBC022D62F4}">
      <dgm:prSet/>
      <dgm:spPr/>
      <dgm:t>
        <a:bodyPr/>
        <a:lstStyle/>
        <a:p>
          <a:endParaRPr lang="en-US"/>
        </a:p>
      </dgm:t>
    </dgm:pt>
    <dgm:pt modelId="{B4D1E1BC-7B6C-4AF4-B529-93A5F663C249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8BB8F405-8C8D-4359-86B9-D758963E7E21}" type="parTrans" cxnId="{D8DED503-6D27-4D2F-BB29-6A982149022A}">
      <dgm:prSet/>
      <dgm:spPr/>
      <dgm:t>
        <a:bodyPr/>
        <a:lstStyle/>
        <a:p>
          <a:endParaRPr lang="en-US"/>
        </a:p>
      </dgm:t>
    </dgm:pt>
    <dgm:pt modelId="{6573E465-DEA8-4105-A6D0-8892CA19C224}" type="sibTrans" cxnId="{D8DED503-6D27-4D2F-BB29-6A982149022A}">
      <dgm:prSet/>
      <dgm:spPr/>
      <dgm:t>
        <a:bodyPr/>
        <a:lstStyle/>
        <a:p>
          <a:endParaRPr lang="en-US"/>
        </a:p>
      </dgm:t>
    </dgm:pt>
    <dgm:pt modelId="{D8917557-E340-4F6D-A6E3-36751C44982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Good practices</a:t>
          </a:r>
        </a:p>
      </dgm:t>
    </dgm:pt>
    <dgm:pt modelId="{02E380F5-CF4E-4EC3-B286-E7D703638E4C}" type="parTrans" cxnId="{A7DFCC3D-AF48-4029-872F-DD0BA807D19E}">
      <dgm:prSet/>
      <dgm:spPr/>
      <dgm:t>
        <a:bodyPr/>
        <a:lstStyle/>
        <a:p>
          <a:endParaRPr lang="en-US"/>
        </a:p>
      </dgm:t>
    </dgm:pt>
    <dgm:pt modelId="{EFD3A2A6-3DF7-46C7-9B00-CD9C3E04055C}" type="sibTrans" cxnId="{A7DFCC3D-AF48-4029-872F-DD0BA807D19E}">
      <dgm:prSet/>
      <dgm:spPr/>
      <dgm:t>
        <a:bodyPr/>
        <a:lstStyle/>
        <a:p>
          <a:endParaRPr lang="en-US"/>
        </a:p>
      </dgm:t>
    </dgm:pt>
    <dgm:pt modelId="{976C1D05-6EA3-447F-A501-1297E1242D4B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1C429263-48D9-4290-AA60-6F53965E3FED}" type="parTrans" cxnId="{085BEDBA-2F97-439F-BF24-BFADB2AFEF1B}">
      <dgm:prSet/>
      <dgm:spPr/>
      <dgm:t>
        <a:bodyPr/>
        <a:lstStyle/>
        <a:p>
          <a:endParaRPr lang="en-US"/>
        </a:p>
      </dgm:t>
    </dgm:pt>
    <dgm:pt modelId="{25A5D5EC-09CB-4A1C-97AF-605202FAA332}" type="sibTrans" cxnId="{085BEDBA-2F97-439F-BF24-BFADB2AFEF1B}">
      <dgm:prSet/>
      <dgm:spPr/>
      <dgm:t>
        <a:bodyPr/>
        <a:lstStyle/>
        <a:p>
          <a:endParaRPr lang="en-US"/>
        </a:p>
      </dgm:t>
    </dgm:pt>
    <dgm:pt modelId="{A5478C37-7BF2-4697-A7E2-60E9DACEEECF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Hands-on</a:t>
          </a:r>
        </a:p>
      </dgm:t>
    </dgm:pt>
    <dgm:pt modelId="{15624852-2A7A-4193-9772-6F48D9E501F8}" type="parTrans" cxnId="{1D3BE8AE-E308-4D30-9881-E34C413AF5DB}">
      <dgm:prSet/>
      <dgm:spPr/>
      <dgm:t>
        <a:bodyPr/>
        <a:lstStyle/>
        <a:p>
          <a:endParaRPr lang="en-US"/>
        </a:p>
      </dgm:t>
    </dgm:pt>
    <dgm:pt modelId="{0E5BCEEB-8B3F-4C93-9E08-6BE0711EB00C}" type="sibTrans" cxnId="{1D3BE8AE-E308-4D30-9881-E34C413AF5DB}">
      <dgm:prSet/>
      <dgm:spPr/>
      <dgm:t>
        <a:bodyPr/>
        <a:lstStyle/>
        <a:p>
          <a:endParaRPr lang="en-US"/>
        </a:p>
      </dgm:t>
    </dgm:pt>
    <dgm:pt modelId="{00725058-CCD7-4A63-8EF6-963CEDC04C40}">
      <dgm:prSet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83109A42-8FE6-445C-9396-0255F828F549}" type="parTrans" cxnId="{3C5DA157-F6CA-4248-A28F-903677B84EE6}">
      <dgm:prSet/>
      <dgm:spPr/>
      <dgm:t>
        <a:bodyPr/>
        <a:lstStyle/>
        <a:p>
          <a:endParaRPr lang="en-US"/>
        </a:p>
      </dgm:t>
    </dgm:pt>
    <dgm:pt modelId="{6D8DC325-AB47-4032-A1BF-FAF3B8977148}" type="sibTrans" cxnId="{3C5DA157-F6CA-4248-A28F-903677B84EE6}">
      <dgm:prSet/>
      <dgm:spPr/>
      <dgm:t>
        <a:bodyPr/>
        <a:lstStyle/>
        <a:p>
          <a:endParaRPr lang="en-US"/>
        </a:p>
      </dgm:t>
    </dgm:pt>
    <dgm:pt modelId="{50A7CBC6-DB07-462B-8A7A-4FC8FCEE3245}">
      <dgm:prSet phldrT="[Text]"/>
      <dgm:spPr/>
      <dgm:t>
        <a:bodyPr/>
        <a:lstStyle/>
        <a:p>
          <a:endParaRPr lang="en-US" dirty="0"/>
        </a:p>
      </dgm:t>
    </dgm:pt>
    <dgm:pt modelId="{3ADBB193-6A44-4402-BE18-6E6352F52442}" type="parTrans" cxnId="{1C474CB8-F741-4C1E-B104-4B10912C88F7}">
      <dgm:prSet/>
      <dgm:spPr/>
      <dgm:t>
        <a:bodyPr/>
        <a:lstStyle/>
        <a:p>
          <a:endParaRPr lang="en-US"/>
        </a:p>
      </dgm:t>
    </dgm:pt>
    <dgm:pt modelId="{A210B2E1-2573-467C-8812-198CA84D7595}" type="sibTrans" cxnId="{1C474CB8-F741-4C1E-B104-4B10912C88F7}">
      <dgm:prSet/>
      <dgm:spPr/>
      <dgm:t>
        <a:bodyPr/>
        <a:lstStyle/>
        <a:p>
          <a:endParaRPr lang="en-US"/>
        </a:p>
      </dgm:t>
    </dgm:pt>
    <dgm:pt modelId="{F083E415-96F1-43D5-AE39-05FD32058B1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C0F9A268-1802-4CD7-9597-E7893568837F}" type="parTrans" cxnId="{EB7022DE-4956-49B1-933E-FCC66FF25257}">
      <dgm:prSet/>
      <dgm:spPr/>
      <dgm:t>
        <a:bodyPr/>
        <a:lstStyle/>
        <a:p>
          <a:endParaRPr lang="en-US"/>
        </a:p>
      </dgm:t>
    </dgm:pt>
    <dgm:pt modelId="{B2132536-D797-4BA7-BD09-FDAE828D419B}" type="sibTrans" cxnId="{EB7022DE-4956-49B1-933E-FCC66FF25257}">
      <dgm:prSet/>
      <dgm:spPr/>
      <dgm:t>
        <a:bodyPr/>
        <a:lstStyle/>
        <a:p>
          <a:endParaRPr lang="en-US"/>
        </a:p>
      </dgm:t>
    </dgm:pt>
    <dgm:pt modelId="{F255F0D6-61E7-4908-807A-860479CCEECA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ggplot2 tutorial</a:t>
          </a:r>
        </a:p>
      </dgm:t>
    </dgm:pt>
    <dgm:pt modelId="{8CF9C63B-6ECC-4E4B-AE6D-1F45CF022388}" type="parTrans" cxnId="{137DB3B4-75AB-472B-BF5F-1575374B5CB2}">
      <dgm:prSet/>
      <dgm:spPr/>
      <dgm:t>
        <a:bodyPr/>
        <a:lstStyle/>
        <a:p>
          <a:endParaRPr lang="en-US"/>
        </a:p>
      </dgm:t>
    </dgm:pt>
    <dgm:pt modelId="{00A72264-359A-4C79-805A-7A0344072589}" type="sibTrans" cxnId="{137DB3B4-75AB-472B-BF5F-1575374B5CB2}">
      <dgm:prSet/>
      <dgm:spPr/>
      <dgm:t>
        <a:bodyPr/>
        <a:lstStyle/>
        <a:p>
          <a:endParaRPr lang="en-US"/>
        </a:p>
      </dgm:t>
    </dgm:pt>
    <dgm:pt modelId="{9F069448-2F7E-4CDC-88CA-68BE53066C94}">
      <dgm:prSet/>
      <dgm:spPr/>
      <dgm:t>
        <a:bodyPr/>
        <a:lstStyle/>
        <a:p>
          <a:r>
            <a:rPr lang="en-US" dirty="0"/>
            <a:t>Graph types</a:t>
          </a:r>
        </a:p>
      </dgm:t>
    </dgm:pt>
    <dgm:pt modelId="{7A982272-2B12-42C3-A5BF-B4E265EC1C9E}" type="parTrans" cxnId="{D5798120-8B75-45E8-801F-EFFEA720DF41}">
      <dgm:prSet/>
      <dgm:spPr/>
      <dgm:t>
        <a:bodyPr/>
        <a:lstStyle/>
        <a:p>
          <a:endParaRPr lang="en-US"/>
        </a:p>
      </dgm:t>
    </dgm:pt>
    <dgm:pt modelId="{D04BD7F1-3701-4191-AD27-F47DDE11EE4D}" type="sibTrans" cxnId="{D5798120-8B75-45E8-801F-EFFEA720DF41}">
      <dgm:prSet/>
      <dgm:spPr/>
      <dgm:t>
        <a:bodyPr/>
        <a:lstStyle/>
        <a:p>
          <a:endParaRPr lang="en-US"/>
        </a:p>
      </dgm:t>
    </dgm:pt>
    <dgm:pt modelId="{DBC58AB2-B087-47F2-8DA4-78846F553A8E}">
      <dgm:prSet/>
      <dgm:spPr/>
      <dgm:t>
        <a:bodyPr/>
        <a:lstStyle/>
        <a:p>
          <a:endParaRPr lang="en-US" dirty="0"/>
        </a:p>
      </dgm:t>
    </dgm:pt>
    <dgm:pt modelId="{745E9435-BB99-4AC6-9DD2-677B4615DDF7}" type="parTrans" cxnId="{2A2CD8C7-EBBA-487F-89D4-7BD1E763A47A}">
      <dgm:prSet/>
      <dgm:spPr/>
      <dgm:t>
        <a:bodyPr/>
        <a:lstStyle/>
        <a:p>
          <a:endParaRPr lang="en-US"/>
        </a:p>
      </dgm:t>
    </dgm:pt>
    <dgm:pt modelId="{E571E72A-02AB-46FF-A679-83A3D57F6489}" type="sibTrans" cxnId="{2A2CD8C7-EBBA-487F-89D4-7BD1E763A47A}">
      <dgm:prSet/>
      <dgm:spPr/>
      <dgm:t>
        <a:bodyPr/>
        <a:lstStyle/>
        <a:p>
          <a:endParaRPr lang="en-US"/>
        </a:p>
      </dgm:t>
    </dgm:pt>
    <dgm:pt modelId="{FCF3C3FD-7261-4F1E-8895-0746DC047646}">
      <dgm:prSet/>
      <dgm:spPr/>
      <dgm:t>
        <a:bodyPr/>
        <a:lstStyle/>
        <a:p>
          <a:r>
            <a:rPr lang="en-US" dirty="0"/>
            <a:t>The science of visualization</a:t>
          </a:r>
        </a:p>
      </dgm:t>
    </dgm:pt>
    <dgm:pt modelId="{180B6886-6DF5-4C34-9F12-804C4CBA463D}" type="parTrans" cxnId="{B2FF7C3C-D416-4033-8AEA-622AD382768A}">
      <dgm:prSet/>
      <dgm:spPr/>
      <dgm:t>
        <a:bodyPr/>
        <a:lstStyle/>
        <a:p>
          <a:endParaRPr lang="en-US"/>
        </a:p>
      </dgm:t>
    </dgm:pt>
    <dgm:pt modelId="{FD975975-49CC-4606-8467-E3542492D5ED}" type="sibTrans" cxnId="{B2FF7C3C-D416-4033-8AEA-622AD382768A}">
      <dgm:prSet/>
      <dgm:spPr/>
      <dgm:t>
        <a:bodyPr/>
        <a:lstStyle/>
        <a:p>
          <a:endParaRPr lang="en-US"/>
        </a:p>
      </dgm:t>
    </dgm:pt>
    <dgm:pt modelId="{796A3AEB-90CB-4C16-A9E1-FF327B0A15BD}" type="pres">
      <dgm:prSet presAssocID="{13D7E8E6-6657-455B-B379-67813A509369}" presName="linearFlow" presStyleCnt="0">
        <dgm:presLayoutVars>
          <dgm:dir/>
          <dgm:animLvl val="lvl"/>
          <dgm:resizeHandles/>
        </dgm:presLayoutVars>
      </dgm:prSet>
      <dgm:spPr/>
    </dgm:pt>
    <dgm:pt modelId="{366B4910-C165-425B-AD40-6FD97306F1B6}" type="pres">
      <dgm:prSet presAssocID="{66135BA2-A2B8-4FB1-9466-54024F79FC3B}" presName="compositeNode" presStyleCnt="0">
        <dgm:presLayoutVars>
          <dgm:bulletEnabled val="1"/>
        </dgm:presLayoutVars>
      </dgm:prSet>
      <dgm:spPr/>
    </dgm:pt>
    <dgm:pt modelId="{88C449CA-F61D-462F-9EFE-DAF41A3C6F17}" type="pres">
      <dgm:prSet presAssocID="{66135BA2-A2B8-4FB1-9466-54024F79FC3B}" presName="image" presStyleLbl="fgImgPlace1" presStyleIdx="0" presStyleCnt="4"/>
      <dgm:spPr>
        <a:gradFill flip="none" rotWithShape="0">
          <a:gsLst>
            <a:gs pos="0">
              <a:srgbClr val="0097A7">
                <a:tint val="66000"/>
                <a:satMod val="160000"/>
              </a:srgbClr>
            </a:gs>
            <a:gs pos="50000">
              <a:srgbClr val="0097A7">
                <a:tint val="44500"/>
                <a:satMod val="160000"/>
              </a:srgbClr>
            </a:gs>
            <a:gs pos="100000">
              <a:srgbClr val="0097A7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05EDDDC4-2BC2-4D3E-A176-47F4BDEFBD12}" type="pres">
      <dgm:prSet presAssocID="{66135BA2-A2B8-4FB1-9466-54024F79FC3B}" presName="childNode" presStyleLbl="node1" presStyleIdx="0" presStyleCnt="4">
        <dgm:presLayoutVars>
          <dgm:bulletEnabled val="1"/>
        </dgm:presLayoutVars>
      </dgm:prSet>
      <dgm:spPr/>
    </dgm:pt>
    <dgm:pt modelId="{D8685C2C-C705-42B3-B43A-72F3420842F4}" type="pres">
      <dgm:prSet presAssocID="{66135BA2-A2B8-4FB1-9466-54024F79FC3B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7C42A90E-F0A5-45C3-8D9D-ED3795101E97}" type="pres">
      <dgm:prSet presAssocID="{214C09A3-0926-4C49-85CA-625D2302DDE8}" presName="sibTrans" presStyleCnt="0"/>
      <dgm:spPr/>
    </dgm:pt>
    <dgm:pt modelId="{5285917B-7AA0-4252-84FE-FBABCDA3E02A}" type="pres">
      <dgm:prSet presAssocID="{00725058-CCD7-4A63-8EF6-963CEDC04C40}" presName="compositeNode" presStyleCnt="0">
        <dgm:presLayoutVars>
          <dgm:bulletEnabled val="1"/>
        </dgm:presLayoutVars>
      </dgm:prSet>
      <dgm:spPr/>
    </dgm:pt>
    <dgm:pt modelId="{FB53E9C2-A875-4B95-BCC3-1056E800F4D6}" type="pres">
      <dgm:prSet presAssocID="{00725058-CCD7-4A63-8EF6-963CEDC04C40}" presName="image" presStyleLbl="fgImgPlace1" presStyleIdx="1" presStyleCnt="4"/>
      <dgm:spPr>
        <a:gradFill flip="none" rotWithShape="0">
          <a:gsLst>
            <a:gs pos="0">
              <a:srgbClr val="00DA5D">
                <a:tint val="66000"/>
                <a:satMod val="160000"/>
              </a:srgbClr>
            </a:gs>
            <a:gs pos="50000">
              <a:srgbClr val="00DA5D">
                <a:tint val="44500"/>
                <a:satMod val="160000"/>
              </a:srgbClr>
            </a:gs>
            <a:gs pos="100000">
              <a:srgbClr val="00DA5D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3C0537EF-B680-4DD1-8AAF-EE45CEAE2F4A}" type="pres">
      <dgm:prSet presAssocID="{00725058-CCD7-4A63-8EF6-963CEDC04C40}" presName="childNode" presStyleLbl="node1" presStyleIdx="1" presStyleCnt="4">
        <dgm:presLayoutVars>
          <dgm:bulletEnabled val="1"/>
        </dgm:presLayoutVars>
      </dgm:prSet>
      <dgm:spPr/>
    </dgm:pt>
    <dgm:pt modelId="{2D29D22C-09DC-4098-8022-7B9A55ADDE54}" type="pres">
      <dgm:prSet presAssocID="{00725058-CCD7-4A63-8EF6-963CEDC04C40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4D6CE9A3-FFEF-41FD-9F8F-2E68C6E51ED6}" type="pres">
      <dgm:prSet presAssocID="{6D8DC325-AB47-4032-A1BF-FAF3B8977148}" presName="sibTrans" presStyleCnt="0"/>
      <dgm:spPr/>
    </dgm:pt>
    <dgm:pt modelId="{AD39D1FE-F6C4-4481-8CAA-CFA86EB9A7EF}" type="pres">
      <dgm:prSet presAssocID="{B4D1E1BC-7B6C-4AF4-B529-93A5F663C249}" presName="compositeNode" presStyleCnt="0">
        <dgm:presLayoutVars>
          <dgm:bulletEnabled val="1"/>
        </dgm:presLayoutVars>
      </dgm:prSet>
      <dgm:spPr/>
    </dgm:pt>
    <dgm:pt modelId="{B7ABA4EA-5CBF-4FCF-B0F5-5D69F6E7E10B}" type="pres">
      <dgm:prSet presAssocID="{B4D1E1BC-7B6C-4AF4-B529-93A5F663C249}" presName="image" presStyleLbl="fgImgPlace1" presStyleIdx="2" presStyleCnt="4"/>
      <dgm:spPr>
        <a:gradFill flip="none" rotWithShape="0">
          <a:gsLst>
            <a:gs pos="0">
              <a:srgbClr val="48FF0E">
                <a:tint val="66000"/>
                <a:satMod val="160000"/>
              </a:srgbClr>
            </a:gs>
            <a:gs pos="50000">
              <a:srgbClr val="48FF0E">
                <a:tint val="44500"/>
                <a:satMod val="160000"/>
              </a:srgbClr>
            </a:gs>
            <a:gs pos="100000">
              <a:srgbClr val="48FF0E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74AB703E-8EB8-4A38-A0EC-8E5639BAC0D9}" type="pres">
      <dgm:prSet presAssocID="{B4D1E1BC-7B6C-4AF4-B529-93A5F663C249}" presName="childNode" presStyleLbl="node1" presStyleIdx="2" presStyleCnt="4">
        <dgm:presLayoutVars>
          <dgm:bulletEnabled val="1"/>
        </dgm:presLayoutVars>
      </dgm:prSet>
      <dgm:spPr/>
    </dgm:pt>
    <dgm:pt modelId="{1E576D0E-D354-454B-916D-154E540BE24E}" type="pres">
      <dgm:prSet presAssocID="{B4D1E1BC-7B6C-4AF4-B529-93A5F663C249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32399F66-D75E-493A-82DA-40815CAD4B3C}" type="pres">
      <dgm:prSet presAssocID="{6573E465-DEA8-4105-A6D0-8892CA19C224}" presName="sibTrans" presStyleCnt="0"/>
      <dgm:spPr/>
    </dgm:pt>
    <dgm:pt modelId="{051098E4-B2BB-40F6-9E77-5BD4A5200107}" type="pres">
      <dgm:prSet presAssocID="{976C1D05-6EA3-447F-A501-1297E1242D4B}" presName="compositeNode" presStyleCnt="0">
        <dgm:presLayoutVars>
          <dgm:bulletEnabled val="1"/>
        </dgm:presLayoutVars>
      </dgm:prSet>
      <dgm:spPr/>
    </dgm:pt>
    <dgm:pt modelId="{59F18C71-E6ED-4419-8002-FCB4258C0812}" type="pres">
      <dgm:prSet presAssocID="{976C1D05-6EA3-447F-A501-1297E1242D4B}" presName="image" presStyleLbl="fgImgPlace1" presStyleIdx="3" presStyleCnt="4"/>
      <dgm:spPr>
        <a:gradFill flip="none" rotWithShape="0">
          <a:gsLst>
            <a:gs pos="0">
              <a:srgbClr val="EEFF41">
                <a:tint val="66000"/>
                <a:satMod val="160000"/>
              </a:srgbClr>
            </a:gs>
            <a:gs pos="50000">
              <a:srgbClr val="EEFF41">
                <a:tint val="44500"/>
                <a:satMod val="160000"/>
              </a:srgbClr>
            </a:gs>
            <a:gs pos="100000">
              <a:srgbClr val="EEFF41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7A754919-AB10-409A-93D0-25E36A26001E}" type="pres">
      <dgm:prSet presAssocID="{976C1D05-6EA3-447F-A501-1297E1242D4B}" presName="childNode" presStyleLbl="node1" presStyleIdx="3" presStyleCnt="4">
        <dgm:presLayoutVars>
          <dgm:bulletEnabled val="1"/>
        </dgm:presLayoutVars>
      </dgm:prSet>
      <dgm:spPr/>
    </dgm:pt>
    <dgm:pt modelId="{4FF9479C-8CC8-4666-9A7B-7E0E121C045C}" type="pres">
      <dgm:prSet presAssocID="{976C1D05-6EA3-447F-A501-1297E1242D4B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4BA83600-B888-49CC-A465-E0E5EA618905}" type="presOf" srcId="{50A7CBC6-DB07-462B-8A7A-4FC8FCEE3245}" destId="{05EDDDC4-2BC2-4D3E-A176-47F4BDEFBD12}" srcOrd="0" destOrd="2" presId="urn:microsoft.com/office/officeart/2005/8/layout/hList2"/>
    <dgm:cxn modelId="{D8DED503-6D27-4D2F-BB29-6A982149022A}" srcId="{13D7E8E6-6657-455B-B379-67813A509369}" destId="{B4D1E1BC-7B6C-4AF4-B529-93A5F663C249}" srcOrd="2" destOrd="0" parTransId="{8BB8F405-8C8D-4359-86B9-D758963E7E21}" sibTransId="{6573E465-DEA8-4105-A6D0-8892CA19C224}"/>
    <dgm:cxn modelId="{F4348304-C022-4674-B94E-2291066352C1}" type="presOf" srcId="{66135BA2-A2B8-4FB1-9466-54024F79FC3B}" destId="{D8685C2C-C705-42B3-B43A-72F3420842F4}" srcOrd="0" destOrd="0" presId="urn:microsoft.com/office/officeart/2005/8/layout/hList2"/>
    <dgm:cxn modelId="{4FB50F11-262E-4FCD-A9E1-4CF05109EE32}" type="presOf" srcId="{00725058-CCD7-4A63-8EF6-963CEDC04C40}" destId="{2D29D22C-09DC-4098-8022-7B9A55ADDE54}" srcOrd="0" destOrd="0" presId="urn:microsoft.com/office/officeart/2005/8/layout/hList2"/>
    <dgm:cxn modelId="{D5798120-8B75-45E8-801F-EFFEA720DF41}" srcId="{00725058-CCD7-4A63-8EF6-963CEDC04C40}" destId="{9F069448-2F7E-4CDC-88CA-68BE53066C94}" srcOrd="2" destOrd="0" parTransId="{7A982272-2B12-42C3-A5BF-B4E265EC1C9E}" sibTransId="{D04BD7F1-3701-4191-AD27-F47DDE11EE4D}"/>
    <dgm:cxn modelId="{EC855139-4A31-49FE-96A0-9D46544F1CD1}" type="presOf" srcId="{9F069448-2F7E-4CDC-88CA-68BE53066C94}" destId="{3C0537EF-B680-4DD1-8AAF-EE45CEAE2F4A}" srcOrd="0" destOrd="2" presId="urn:microsoft.com/office/officeart/2005/8/layout/hList2"/>
    <dgm:cxn modelId="{B2FF7C3C-D416-4033-8AEA-622AD382768A}" srcId="{00725058-CCD7-4A63-8EF6-963CEDC04C40}" destId="{FCF3C3FD-7261-4F1E-8895-0746DC047646}" srcOrd="0" destOrd="0" parTransId="{180B6886-6DF5-4C34-9F12-804C4CBA463D}" sibTransId="{FD975975-49CC-4606-8467-E3542492D5ED}"/>
    <dgm:cxn modelId="{A7DFCC3D-AF48-4029-872F-DD0BA807D19E}" srcId="{B4D1E1BC-7B6C-4AF4-B529-93A5F663C249}" destId="{D8917557-E340-4F6D-A6E3-36751C449825}" srcOrd="0" destOrd="0" parTransId="{02E380F5-CF4E-4EC3-B286-E7D703638E4C}" sibTransId="{EFD3A2A6-3DF7-46C7-9B00-CD9C3E04055C}"/>
    <dgm:cxn modelId="{8064D14A-3C02-41E0-8775-D781D45D8A7D}" srcId="{13D7E8E6-6657-455B-B379-67813A509369}" destId="{66135BA2-A2B8-4FB1-9466-54024F79FC3B}" srcOrd="0" destOrd="0" parTransId="{EF827EA9-CDDD-42D6-822E-529F9138CFFA}" sibTransId="{214C09A3-0926-4C49-85CA-625D2302DDE8}"/>
    <dgm:cxn modelId="{BFAEF751-F0D3-47EE-A191-715522ECD171}" type="presOf" srcId="{976C1D05-6EA3-447F-A501-1297E1242D4B}" destId="{4FF9479C-8CC8-4666-9A7B-7E0E121C045C}" srcOrd="0" destOrd="0" presId="urn:microsoft.com/office/officeart/2005/8/layout/hList2"/>
    <dgm:cxn modelId="{3C5DA157-F6CA-4248-A28F-903677B84EE6}" srcId="{13D7E8E6-6657-455B-B379-67813A509369}" destId="{00725058-CCD7-4A63-8EF6-963CEDC04C40}" srcOrd="1" destOrd="0" parTransId="{83109A42-8FE6-445C-9396-0255F828F549}" sibTransId="{6D8DC325-AB47-4032-A1BF-FAF3B8977148}"/>
    <dgm:cxn modelId="{D866BE5E-FB93-4EA8-9850-030291869BE3}" type="presOf" srcId="{B4D1E1BC-7B6C-4AF4-B529-93A5F663C249}" destId="{1E576D0E-D354-454B-916D-154E540BE24E}" srcOrd="0" destOrd="0" presId="urn:microsoft.com/office/officeart/2005/8/layout/hList2"/>
    <dgm:cxn modelId="{DA53AB7C-7B7E-4977-8F0F-671F923A4E46}" type="presOf" srcId="{F083E415-96F1-43D5-AE39-05FD32058B18}" destId="{3C0537EF-B680-4DD1-8AAF-EE45CEAE2F4A}" srcOrd="0" destOrd="1" presId="urn:microsoft.com/office/officeart/2005/8/layout/hList2"/>
    <dgm:cxn modelId="{D637DE7D-0A10-4696-BE86-4F0EF319EE44}" type="presOf" srcId="{A5478C37-7BF2-4697-A7E2-60E9DACEEECF}" destId="{7A754919-AB10-409A-93D0-25E36A26001E}" srcOrd="0" destOrd="0" presId="urn:microsoft.com/office/officeart/2005/8/layout/hList2"/>
    <dgm:cxn modelId="{579F987F-15BA-4295-BD6D-5F78D9576EC3}" type="presOf" srcId="{FCF3C3FD-7261-4F1E-8895-0746DC047646}" destId="{3C0537EF-B680-4DD1-8AAF-EE45CEAE2F4A}" srcOrd="0" destOrd="0" presId="urn:microsoft.com/office/officeart/2005/8/layout/hList2"/>
    <dgm:cxn modelId="{1B3CA48D-3CC1-4A9B-A1A6-BEBC022D62F4}" srcId="{66135BA2-A2B8-4FB1-9466-54024F79FC3B}" destId="{EAE3A5EF-733B-4C04-BCEE-B96DE25A6B8F}" srcOrd="1" destOrd="0" parTransId="{199F4008-069D-4FAE-B078-C850E8821693}" sibTransId="{330BC46F-2461-4B55-ABE0-4D33D9379D6A}"/>
    <dgm:cxn modelId="{364F9E91-8659-415E-B1A6-8E14444C6048}" srcId="{66135BA2-A2B8-4FB1-9466-54024F79FC3B}" destId="{F2639418-BD2B-4C47-9FB5-23F5757CF0F8}" srcOrd="0" destOrd="0" parTransId="{CBF9F7C0-E341-4FDC-B870-F81A3397A7BD}" sibTransId="{1EE5084A-3347-4493-AD84-BB86AD4EB592}"/>
    <dgm:cxn modelId="{6C792C96-2DE8-4255-872F-939F79B443D8}" type="presOf" srcId="{EAE3A5EF-733B-4C04-BCEE-B96DE25A6B8F}" destId="{05EDDDC4-2BC2-4D3E-A176-47F4BDEFBD12}" srcOrd="0" destOrd="1" presId="urn:microsoft.com/office/officeart/2005/8/layout/hList2"/>
    <dgm:cxn modelId="{1D3BE8AE-E308-4D30-9881-E34C413AF5DB}" srcId="{976C1D05-6EA3-447F-A501-1297E1242D4B}" destId="{A5478C37-7BF2-4697-A7E2-60E9DACEEECF}" srcOrd="0" destOrd="0" parTransId="{15624852-2A7A-4193-9772-6F48D9E501F8}" sibTransId="{0E5BCEEB-8B3F-4C93-9E08-6BE0711EB00C}"/>
    <dgm:cxn modelId="{137DB3B4-75AB-472B-BF5F-1575374B5CB2}" srcId="{976C1D05-6EA3-447F-A501-1297E1242D4B}" destId="{F255F0D6-61E7-4908-807A-860479CCEECA}" srcOrd="1" destOrd="0" parTransId="{8CF9C63B-6ECC-4E4B-AE6D-1F45CF022388}" sibTransId="{00A72264-359A-4C79-805A-7A0344072589}"/>
    <dgm:cxn modelId="{1C474CB8-F741-4C1E-B104-4B10912C88F7}" srcId="{66135BA2-A2B8-4FB1-9466-54024F79FC3B}" destId="{50A7CBC6-DB07-462B-8A7A-4FC8FCEE3245}" srcOrd="2" destOrd="0" parTransId="{3ADBB193-6A44-4402-BE18-6E6352F52442}" sibTransId="{A210B2E1-2573-467C-8812-198CA84D7595}"/>
    <dgm:cxn modelId="{085BEDBA-2F97-439F-BF24-BFADB2AFEF1B}" srcId="{13D7E8E6-6657-455B-B379-67813A509369}" destId="{976C1D05-6EA3-447F-A501-1297E1242D4B}" srcOrd="3" destOrd="0" parTransId="{1C429263-48D9-4290-AA60-6F53965E3FED}" sibTransId="{25A5D5EC-09CB-4A1C-97AF-605202FAA332}"/>
    <dgm:cxn modelId="{A38A17C7-4386-44D2-924D-E593D6307059}" type="presOf" srcId="{13D7E8E6-6657-455B-B379-67813A509369}" destId="{796A3AEB-90CB-4C16-A9E1-FF327B0A15BD}" srcOrd="0" destOrd="0" presId="urn:microsoft.com/office/officeart/2005/8/layout/hList2"/>
    <dgm:cxn modelId="{2A2CD8C7-EBBA-487F-89D4-7BD1E763A47A}" srcId="{00725058-CCD7-4A63-8EF6-963CEDC04C40}" destId="{DBC58AB2-B087-47F2-8DA4-78846F553A8E}" srcOrd="3" destOrd="0" parTransId="{745E9435-BB99-4AC6-9DD2-677B4615DDF7}" sibTransId="{E571E72A-02AB-46FF-A679-83A3D57F6489}"/>
    <dgm:cxn modelId="{D634F1C7-2524-4E5D-9094-BB1B80CE4536}" type="presOf" srcId="{DBC58AB2-B087-47F2-8DA4-78846F553A8E}" destId="{3C0537EF-B680-4DD1-8AAF-EE45CEAE2F4A}" srcOrd="0" destOrd="3" presId="urn:microsoft.com/office/officeart/2005/8/layout/hList2"/>
    <dgm:cxn modelId="{BA0FC4DC-475C-466C-86FC-DF4E98B9E38A}" type="presOf" srcId="{F255F0D6-61E7-4908-807A-860479CCEECA}" destId="{7A754919-AB10-409A-93D0-25E36A26001E}" srcOrd="0" destOrd="1" presId="urn:microsoft.com/office/officeart/2005/8/layout/hList2"/>
    <dgm:cxn modelId="{A19A96DD-57EC-40C2-846A-C2EF6C2E4FAD}" type="presOf" srcId="{D8917557-E340-4F6D-A6E3-36751C449825}" destId="{74AB703E-8EB8-4A38-A0EC-8E5639BAC0D9}" srcOrd="0" destOrd="0" presId="urn:microsoft.com/office/officeart/2005/8/layout/hList2"/>
    <dgm:cxn modelId="{EB7022DE-4956-49B1-933E-FCC66FF25257}" srcId="{00725058-CCD7-4A63-8EF6-963CEDC04C40}" destId="{F083E415-96F1-43D5-AE39-05FD32058B18}" srcOrd="1" destOrd="0" parTransId="{C0F9A268-1802-4CD7-9597-E7893568837F}" sibTransId="{B2132536-D797-4BA7-BD09-FDAE828D419B}"/>
    <dgm:cxn modelId="{D8F491EE-0126-434D-A069-CED865E44732}" type="presOf" srcId="{F2639418-BD2B-4C47-9FB5-23F5757CF0F8}" destId="{05EDDDC4-2BC2-4D3E-A176-47F4BDEFBD12}" srcOrd="0" destOrd="0" presId="urn:microsoft.com/office/officeart/2005/8/layout/hList2"/>
    <dgm:cxn modelId="{6428A269-9DEC-4AC6-A606-E04E4039FD6F}" type="presParOf" srcId="{796A3AEB-90CB-4C16-A9E1-FF327B0A15BD}" destId="{366B4910-C165-425B-AD40-6FD97306F1B6}" srcOrd="0" destOrd="0" presId="urn:microsoft.com/office/officeart/2005/8/layout/hList2"/>
    <dgm:cxn modelId="{D6FBB5BB-94E7-462A-9355-A0D1602EAD4A}" type="presParOf" srcId="{366B4910-C165-425B-AD40-6FD97306F1B6}" destId="{88C449CA-F61D-462F-9EFE-DAF41A3C6F17}" srcOrd="0" destOrd="0" presId="urn:microsoft.com/office/officeart/2005/8/layout/hList2"/>
    <dgm:cxn modelId="{271FF5B6-B8AE-43E1-A20F-F253C95EADF9}" type="presParOf" srcId="{366B4910-C165-425B-AD40-6FD97306F1B6}" destId="{05EDDDC4-2BC2-4D3E-A176-47F4BDEFBD12}" srcOrd="1" destOrd="0" presId="urn:microsoft.com/office/officeart/2005/8/layout/hList2"/>
    <dgm:cxn modelId="{2861CDA8-89A5-4F2A-A903-E88EAEFB6662}" type="presParOf" srcId="{366B4910-C165-425B-AD40-6FD97306F1B6}" destId="{D8685C2C-C705-42B3-B43A-72F3420842F4}" srcOrd="2" destOrd="0" presId="urn:microsoft.com/office/officeart/2005/8/layout/hList2"/>
    <dgm:cxn modelId="{D88C80D8-2C0B-459C-BD14-EE2F586545FE}" type="presParOf" srcId="{796A3AEB-90CB-4C16-A9E1-FF327B0A15BD}" destId="{7C42A90E-F0A5-45C3-8D9D-ED3795101E97}" srcOrd="1" destOrd="0" presId="urn:microsoft.com/office/officeart/2005/8/layout/hList2"/>
    <dgm:cxn modelId="{6614FCE8-2DDC-4538-BEFC-1933C7A972A4}" type="presParOf" srcId="{796A3AEB-90CB-4C16-A9E1-FF327B0A15BD}" destId="{5285917B-7AA0-4252-84FE-FBABCDA3E02A}" srcOrd="2" destOrd="0" presId="urn:microsoft.com/office/officeart/2005/8/layout/hList2"/>
    <dgm:cxn modelId="{63FB5DD0-28D6-4050-B02B-3E7F3D9B7479}" type="presParOf" srcId="{5285917B-7AA0-4252-84FE-FBABCDA3E02A}" destId="{FB53E9C2-A875-4B95-BCC3-1056E800F4D6}" srcOrd="0" destOrd="0" presId="urn:microsoft.com/office/officeart/2005/8/layout/hList2"/>
    <dgm:cxn modelId="{A3995698-7C06-40CF-AEF4-AA3B79F6B929}" type="presParOf" srcId="{5285917B-7AA0-4252-84FE-FBABCDA3E02A}" destId="{3C0537EF-B680-4DD1-8AAF-EE45CEAE2F4A}" srcOrd="1" destOrd="0" presId="urn:microsoft.com/office/officeart/2005/8/layout/hList2"/>
    <dgm:cxn modelId="{56EE0155-E69A-4E2E-B764-74D7F0FA0B20}" type="presParOf" srcId="{5285917B-7AA0-4252-84FE-FBABCDA3E02A}" destId="{2D29D22C-09DC-4098-8022-7B9A55ADDE54}" srcOrd="2" destOrd="0" presId="urn:microsoft.com/office/officeart/2005/8/layout/hList2"/>
    <dgm:cxn modelId="{4CB4506D-11C3-404F-8DB7-7C52C603F305}" type="presParOf" srcId="{796A3AEB-90CB-4C16-A9E1-FF327B0A15BD}" destId="{4D6CE9A3-FFEF-41FD-9F8F-2E68C6E51ED6}" srcOrd="3" destOrd="0" presId="urn:microsoft.com/office/officeart/2005/8/layout/hList2"/>
    <dgm:cxn modelId="{78B65122-FA36-4823-B619-EA6D067B5976}" type="presParOf" srcId="{796A3AEB-90CB-4C16-A9E1-FF327B0A15BD}" destId="{AD39D1FE-F6C4-4481-8CAA-CFA86EB9A7EF}" srcOrd="4" destOrd="0" presId="urn:microsoft.com/office/officeart/2005/8/layout/hList2"/>
    <dgm:cxn modelId="{6877C733-4B37-4B96-AAC7-8574C8E3CB71}" type="presParOf" srcId="{AD39D1FE-F6C4-4481-8CAA-CFA86EB9A7EF}" destId="{B7ABA4EA-5CBF-4FCF-B0F5-5D69F6E7E10B}" srcOrd="0" destOrd="0" presId="urn:microsoft.com/office/officeart/2005/8/layout/hList2"/>
    <dgm:cxn modelId="{545D3FB7-3576-4842-8A0F-529CF187A694}" type="presParOf" srcId="{AD39D1FE-F6C4-4481-8CAA-CFA86EB9A7EF}" destId="{74AB703E-8EB8-4A38-A0EC-8E5639BAC0D9}" srcOrd="1" destOrd="0" presId="urn:microsoft.com/office/officeart/2005/8/layout/hList2"/>
    <dgm:cxn modelId="{2412D2A7-CA5A-41B3-A315-0333EBC2B988}" type="presParOf" srcId="{AD39D1FE-F6C4-4481-8CAA-CFA86EB9A7EF}" destId="{1E576D0E-D354-454B-916D-154E540BE24E}" srcOrd="2" destOrd="0" presId="urn:microsoft.com/office/officeart/2005/8/layout/hList2"/>
    <dgm:cxn modelId="{AABBE532-BB9F-4EA1-9919-EBDFE10523C2}" type="presParOf" srcId="{796A3AEB-90CB-4C16-A9E1-FF327B0A15BD}" destId="{32399F66-D75E-493A-82DA-40815CAD4B3C}" srcOrd="5" destOrd="0" presId="urn:microsoft.com/office/officeart/2005/8/layout/hList2"/>
    <dgm:cxn modelId="{A9AD8AD8-E075-4382-9A31-65379A7EAC35}" type="presParOf" srcId="{796A3AEB-90CB-4C16-A9E1-FF327B0A15BD}" destId="{051098E4-B2BB-40F6-9E77-5BD4A5200107}" srcOrd="6" destOrd="0" presId="urn:microsoft.com/office/officeart/2005/8/layout/hList2"/>
    <dgm:cxn modelId="{CF66937D-CC29-4B4F-8453-C1530C3BD867}" type="presParOf" srcId="{051098E4-B2BB-40F6-9E77-5BD4A5200107}" destId="{59F18C71-E6ED-4419-8002-FCB4258C0812}" srcOrd="0" destOrd="0" presId="urn:microsoft.com/office/officeart/2005/8/layout/hList2"/>
    <dgm:cxn modelId="{3750A3F5-5C20-4144-87B0-729C90074646}" type="presParOf" srcId="{051098E4-B2BB-40F6-9E77-5BD4A5200107}" destId="{7A754919-AB10-409A-93D0-25E36A26001E}" srcOrd="1" destOrd="0" presId="urn:microsoft.com/office/officeart/2005/8/layout/hList2"/>
    <dgm:cxn modelId="{0AD4E7A0-A63B-4E3F-9834-075F42DCA502}" type="presParOf" srcId="{051098E4-B2BB-40F6-9E77-5BD4A5200107}" destId="{4FF9479C-8CC8-4666-9A7B-7E0E121C045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85C2C-C705-42B3-B43A-72F3420842F4}">
      <dsp:nvSpPr>
        <dsp:cNvPr id="0" name=""/>
        <dsp:cNvSpPr/>
      </dsp:nvSpPr>
      <dsp:spPr>
        <a:xfrm rot="16200000">
          <a:off x="-1439976" y="2066776"/>
          <a:ext cx="3169920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-1439976" y="2066776"/>
        <a:ext cx="3169920" cy="217355"/>
      </dsp:txXfrm>
    </dsp:sp>
    <dsp:sp modelId="{05EDDDC4-2BC2-4D3E-A176-47F4BDEFBD12}">
      <dsp:nvSpPr>
        <dsp:cNvPr id="0" name=""/>
        <dsp:cNvSpPr/>
      </dsp:nvSpPr>
      <dsp:spPr>
        <a:xfrm>
          <a:off x="253661" y="590494"/>
          <a:ext cx="1082662" cy="3169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Introduction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Overview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253661" y="590494"/>
        <a:ext cx="1082662" cy="3169919"/>
      </dsp:txXfrm>
    </dsp:sp>
    <dsp:sp modelId="{88C449CA-F61D-462F-9EFE-DAF41A3C6F17}">
      <dsp:nvSpPr>
        <dsp:cNvPr id="0" name=""/>
        <dsp:cNvSpPr/>
      </dsp:nvSpPr>
      <dsp:spPr>
        <a:xfrm>
          <a:off x="36305" y="303585"/>
          <a:ext cx="434711" cy="434711"/>
        </a:xfrm>
        <a:prstGeom prst="rect">
          <a:avLst/>
        </a:prstGeom>
        <a:gradFill flip="none" rotWithShape="0">
          <a:gsLst>
            <a:gs pos="0">
              <a:srgbClr val="0097A7">
                <a:tint val="66000"/>
                <a:satMod val="160000"/>
              </a:srgbClr>
            </a:gs>
            <a:gs pos="50000">
              <a:srgbClr val="0097A7">
                <a:tint val="44500"/>
                <a:satMod val="160000"/>
              </a:srgbClr>
            </a:gs>
            <a:gs pos="100000">
              <a:srgbClr val="0097A7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9D22C-09DC-4098-8022-7B9A55ADDE54}">
      <dsp:nvSpPr>
        <dsp:cNvPr id="0" name=""/>
        <dsp:cNvSpPr/>
      </dsp:nvSpPr>
      <dsp:spPr>
        <a:xfrm rot="16200000">
          <a:off x="134480" y="2066776"/>
          <a:ext cx="3169920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134480" y="2066776"/>
        <a:ext cx="3169920" cy="217355"/>
      </dsp:txXfrm>
    </dsp:sp>
    <dsp:sp modelId="{3C0537EF-B680-4DD1-8AAF-EE45CEAE2F4A}">
      <dsp:nvSpPr>
        <dsp:cNvPr id="0" name=""/>
        <dsp:cNvSpPr/>
      </dsp:nvSpPr>
      <dsp:spPr>
        <a:xfrm>
          <a:off x="1828118" y="590494"/>
          <a:ext cx="1082662" cy="3169919"/>
        </a:xfrm>
        <a:prstGeom prst="rect">
          <a:avLst/>
        </a:prstGeom>
        <a:solidFill>
          <a:schemeClr val="accent5">
            <a:hueOff val="-2407599"/>
            <a:satOff val="0"/>
            <a:lumOff val="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 science of visualization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types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Graph types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1828118" y="590494"/>
        <a:ext cx="1082662" cy="3169919"/>
      </dsp:txXfrm>
    </dsp:sp>
    <dsp:sp modelId="{FB53E9C2-A875-4B95-BCC3-1056E800F4D6}">
      <dsp:nvSpPr>
        <dsp:cNvPr id="0" name=""/>
        <dsp:cNvSpPr/>
      </dsp:nvSpPr>
      <dsp:spPr>
        <a:xfrm>
          <a:off x="1610762" y="303585"/>
          <a:ext cx="434711" cy="434711"/>
        </a:xfrm>
        <a:prstGeom prst="rect">
          <a:avLst/>
        </a:prstGeom>
        <a:gradFill flip="none" rotWithShape="0">
          <a:gsLst>
            <a:gs pos="0">
              <a:srgbClr val="00DA5D">
                <a:tint val="66000"/>
                <a:satMod val="160000"/>
              </a:srgbClr>
            </a:gs>
            <a:gs pos="50000">
              <a:srgbClr val="00DA5D">
                <a:tint val="44500"/>
                <a:satMod val="160000"/>
              </a:srgbClr>
            </a:gs>
            <a:gs pos="100000">
              <a:srgbClr val="00DA5D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76D0E-D354-454B-916D-154E540BE24E}">
      <dsp:nvSpPr>
        <dsp:cNvPr id="0" name=""/>
        <dsp:cNvSpPr/>
      </dsp:nvSpPr>
      <dsp:spPr>
        <a:xfrm rot="16200000">
          <a:off x="1708937" y="2066776"/>
          <a:ext cx="3169920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1708937" y="2066776"/>
        <a:ext cx="3169920" cy="217355"/>
      </dsp:txXfrm>
    </dsp:sp>
    <dsp:sp modelId="{74AB703E-8EB8-4A38-A0EC-8E5639BAC0D9}">
      <dsp:nvSpPr>
        <dsp:cNvPr id="0" name=""/>
        <dsp:cNvSpPr/>
      </dsp:nvSpPr>
      <dsp:spPr>
        <a:xfrm>
          <a:off x="3402575" y="590494"/>
          <a:ext cx="1082662" cy="3169919"/>
        </a:xfrm>
        <a:prstGeom prst="rect">
          <a:avLst/>
        </a:prstGeom>
        <a:solidFill>
          <a:schemeClr val="accent5">
            <a:hueOff val="-4815197"/>
            <a:satOff val="0"/>
            <a:lumOff val="2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/>
              </a:solidFill>
            </a:rPr>
            <a:t>Good practices</a:t>
          </a:r>
        </a:p>
      </dsp:txBody>
      <dsp:txXfrm>
        <a:off x="3402575" y="590494"/>
        <a:ext cx="1082662" cy="3169919"/>
      </dsp:txXfrm>
    </dsp:sp>
    <dsp:sp modelId="{B7ABA4EA-5CBF-4FCF-B0F5-5D69F6E7E10B}">
      <dsp:nvSpPr>
        <dsp:cNvPr id="0" name=""/>
        <dsp:cNvSpPr/>
      </dsp:nvSpPr>
      <dsp:spPr>
        <a:xfrm>
          <a:off x="3185219" y="303585"/>
          <a:ext cx="434711" cy="434711"/>
        </a:xfrm>
        <a:prstGeom prst="rect">
          <a:avLst/>
        </a:prstGeom>
        <a:gradFill flip="none" rotWithShape="0">
          <a:gsLst>
            <a:gs pos="0">
              <a:srgbClr val="48FF0E">
                <a:tint val="66000"/>
                <a:satMod val="160000"/>
              </a:srgbClr>
            </a:gs>
            <a:gs pos="50000">
              <a:srgbClr val="48FF0E">
                <a:tint val="44500"/>
                <a:satMod val="160000"/>
              </a:srgbClr>
            </a:gs>
            <a:gs pos="100000">
              <a:srgbClr val="48FF0E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9479C-8CC8-4666-9A7B-7E0E121C045C}">
      <dsp:nvSpPr>
        <dsp:cNvPr id="0" name=""/>
        <dsp:cNvSpPr/>
      </dsp:nvSpPr>
      <dsp:spPr>
        <a:xfrm rot="16200000">
          <a:off x="3283394" y="2066776"/>
          <a:ext cx="3169920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3283394" y="2066776"/>
        <a:ext cx="3169920" cy="217355"/>
      </dsp:txXfrm>
    </dsp:sp>
    <dsp:sp modelId="{7A754919-AB10-409A-93D0-25E36A26001E}">
      <dsp:nvSpPr>
        <dsp:cNvPr id="0" name=""/>
        <dsp:cNvSpPr/>
      </dsp:nvSpPr>
      <dsp:spPr>
        <a:xfrm>
          <a:off x="4977032" y="590494"/>
          <a:ext cx="1082662" cy="3169919"/>
        </a:xfrm>
        <a:prstGeom prst="rect">
          <a:avLst/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>
                  <a:lumMod val="75000"/>
                </a:schemeClr>
              </a:solidFill>
            </a:rPr>
            <a:t>Hands-on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>
                  <a:lumMod val="75000"/>
                </a:schemeClr>
              </a:solidFill>
            </a:rPr>
            <a:t>ggplot2 tutorial</a:t>
          </a:r>
        </a:p>
      </dsp:txBody>
      <dsp:txXfrm>
        <a:off x="4977032" y="590494"/>
        <a:ext cx="1082662" cy="3169919"/>
      </dsp:txXfrm>
    </dsp:sp>
    <dsp:sp modelId="{59F18C71-E6ED-4419-8002-FCB4258C0812}">
      <dsp:nvSpPr>
        <dsp:cNvPr id="0" name=""/>
        <dsp:cNvSpPr/>
      </dsp:nvSpPr>
      <dsp:spPr>
        <a:xfrm>
          <a:off x="4759676" y="303585"/>
          <a:ext cx="434711" cy="434711"/>
        </a:xfrm>
        <a:prstGeom prst="rect">
          <a:avLst/>
        </a:prstGeom>
        <a:gradFill flip="none" rotWithShape="0">
          <a:gsLst>
            <a:gs pos="0">
              <a:srgbClr val="EEFF41">
                <a:tint val="66000"/>
                <a:satMod val="160000"/>
              </a:srgbClr>
            </a:gs>
            <a:gs pos="50000">
              <a:srgbClr val="EEFF41">
                <a:tint val="44500"/>
                <a:satMod val="160000"/>
              </a:srgbClr>
            </a:gs>
            <a:gs pos="100000">
              <a:srgbClr val="EEFF41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visualization is useful for companies that deal with lots of data on a daily basis. It’s essential to have your data and trends instantly visible. Better than scrolling through colossal spreadsheets.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When the trends stand out instantly this also helps your clients or viewers to understand them instead of getting lost in the clutter of numbers.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55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Short answer: decision making. Data Visualization comes with the undeniable benefits of quickly recognizing patterns and interpret data. More specifically, it is an invaluable tool to determine the following cases.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883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58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Preparation is half the work already done. Before you even start visualizing data, you have to be sure you understand that data to the last detail.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918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determine exactly what you want to communicate to the audience. What kind of information you’re visualizing and does it reflect your goal?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760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476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3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 important first step in deciding how to visualize data is to know what type of data it is.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will be working with two types of variables—Quantitative(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numericals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and Qualitative(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Quantitative variables are numerical variables: counts,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percents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or numbers.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 variables are descriptions of groups or things, like “breeds of dog” or “voting preference”.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 can be divided into two further groups.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be divided into ordinals and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nominals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(non-ordinals). And numerical variables can be divided into discrete or continuous.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categorical data can be ordered. For example, spiciness can be mild, medium, or hot. Even if they are not numbers per se, they can still be ordered.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Nominal: Two simple examples are sex, male or female, or regions of the states Northeast, South, Central, West.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further divide numerical data into continuous and discrete. Continuous variables are those that can take any value such as heights if measured with enough precision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Counts such as population sizes are discrete because they have to be round numbers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077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76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04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946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105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833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347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47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51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793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412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159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27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 way, data visualization is the mapping between the original data and graphic elements that determine how the attributes of these elements vary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293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389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99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498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698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196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20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720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891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208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35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we can see it, our brains can internalize and reflect on it. This is why it’s much easier and more effective to make sense of a chart and see trends than to read a massive document that would take a lot of time and focus to rationalize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45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088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911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6473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4686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228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0277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5424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3889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7698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122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Anscombe’s quartet is a set of four datasets that have nearly identical summary statistics, but very different visual patterns. </a:t>
            </a:r>
            <a:r>
              <a:rPr lang="en-GB" b="0" i="0" u="none" strike="noStrike">
                <a:solidFill>
                  <a:srgbClr val="585C7B"/>
                </a:solidFill>
                <a:effectLst/>
                <a:latin typeface="Manrope"/>
              </a:rPr>
              <a:t>This teaches us the importance of visualizing data instead of relying solely on summary statistics when exploring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5778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1654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ba1d584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ba1d584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objective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set </a:t>
            </a:r>
            <a:r>
              <a:rPr lang="fr-FR" dirty="0" err="1"/>
              <a:t>was</a:t>
            </a:r>
            <a:r>
              <a:rPr lang="fr-FR" dirty="0"/>
              <a:t> to orient </a:t>
            </a:r>
            <a:r>
              <a:rPr lang="fr-FR" dirty="0" err="1"/>
              <a:t>you</a:t>
            </a:r>
            <a:r>
              <a:rPr lang="fr-FR" dirty="0"/>
              <a:t> to a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activities</a:t>
            </a:r>
            <a:r>
              <a:rPr lang="fr-FR" dirty="0"/>
              <a:t> and to </a:t>
            </a:r>
            <a:r>
              <a:rPr lang="fr-FR" dirty="0" err="1"/>
              <a:t>conduct</a:t>
            </a:r>
            <a:r>
              <a:rPr lang="fr-FR" dirty="0"/>
              <a:t> a </a:t>
            </a:r>
            <a:r>
              <a:rPr lang="fr-FR" dirty="0" err="1"/>
              <a:t>thoughtful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baseline="0" dirty="0"/>
              <a:t> in </a:t>
            </a:r>
            <a:r>
              <a:rPr lang="fr-FR" baseline="0" dirty="0" err="1"/>
              <a:t>appreciating</a:t>
            </a:r>
            <a:r>
              <a:rPr lang="fr-FR" baseline="0" dirty="0"/>
              <a:t> the importance of data </a:t>
            </a:r>
            <a:r>
              <a:rPr lang="fr-FR" baseline="0" dirty="0" err="1"/>
              <a:t>viz</a:t>
            </a:r>
            <a:endParaRPr lang="fr-F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This </a:t>
            </a:r>
            <a:r>
              <a:rPr lang="fr-FR" dirty="0" err="1"/>
              <a:t>teach</a:t>
            </a:r>
            <a:r>
              <a:rPr lang="fr-FR" dirty="0"/>
              <a:t> us the importance of visualisation data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relying</a:t>
            </a:r>
            <a:r>
              <a:rPr lang="fr-FR" dirty="0"/>
              <a:t> </a:t>
            </a:r>
            <a:r>
              <a:rPr lang="fr-FR" dirty="0" err="1"/>
              <a:t>sollely</a:t>
            </a:r>
            <a:r>
              <a:rPr lang="fr-FR" dirty="0"/>
              <a:t> on </a:t>
            </a:r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exploring</a:t>
            </a:r>
            <a:r>
              <a:rPr lang="fr-FR" dirty="0"/>
              <a:t>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Visualizing data can also help us identify errors or inconsistencies in our data. For example, if we see a scatterplot with a perfect linear relationship, this might indicate that the data is too good to be true and needs to be double-checked.</a:t>
            </a:r>
            <a:endParaRPr lang="fr-FR" b="0" i="0" u="none" strike="noStrike" dirty="0">
              <a:solidFill>
                <a:srgbClr val="585C7B"/>
              </a:solidFill>
              <a:effectLst/>
              <a:latin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Understanding the importance of visualizing data can help us make better decisions and avoid making incorrect assumptions based on summary statistics alone. So next time you’re </a:t>
            </a:r>
            <a:r>
              <a:rPr lang="en-GB" b="0" i="0" u="none" strike="noStrike" dirty="0" err="1">
                <a:solidFill>
                  <a:srgbClr val="585C7B"/>
                </a:solidFill>
                <a:effectLst/>
                <a:latin typeface="Manrope"/>
              </a:rPr>
              <a:t>analyzing</a:t>
            </a: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 data, think like an artist and create a visualization to see the patterns in your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877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57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401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 way, we can say that data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Viz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a form of storytelling with the purpose to help us make decisions based on data. Such data might include: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426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Hugh.Shanahan@rhul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ookbook-r.com/Graphs/Colors_(ggplot2)/#a-colorblind-friendly-palette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Descriptive_statistics" TargetMode="External"/><Relationship Id="rId5" Type="http://schemas.openxmlformats.org/officeDocument/2006/relationships/hyperlink" Target="https://en.wikipedia.org/wiki/Anscombe's_quartet" TargetMode="Externa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11477" b="16652"/>
          <a:stretch/>
        </p:blipFill>
        <p:spPr>
          <a:xfrm>
            <a:off x="75" y="-110550"/>
            <a:ext cx="9143850" cy="4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1821113"/>
            <a:ext cx="8520600" cy="1352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Visualisation</a:t>
            </a: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48726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Hugh </a:t>
            </a:r>
            <a:r>
              <a:rPr lang="fr-F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Shanahan</a:t>
            </a: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Hugh.Shanahan@rhul.ac.uk</a:t>
            </a:r>
            <a:endParaRPr lang="fr-F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Materials </a:t>
            </a:r>
            <a:r>
              <a:rPr lang="fr-F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Dr. Sara El </a:t>
            </a:r>
            <a:r>
              <a:rPr lang="fr-F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jadid</a:t>
            </a: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&lt;s.eljadid@qub.ac.uk&gt;</a:t>
            </a:r>
            <a:endParaRPr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0918" y="4699897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                                                                                                                                     CODATA-RDA Data Science School</a:t>
            </a:r>
            <a:endParaRPr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use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069" y="1195599"/>
            <a:ext cx="630793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for:</a:t>
            </a:r>
          </a:p>
          <a:p>
            <a:endParaRPr lang="fr-FR" sz="16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reports</a:t>
            </a: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media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micronarratives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brochures</a:t>
            </a: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Trend-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trafficking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SciViz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Candlestick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for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Determining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routes</a:t>
            </a: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844670BF-FC7B-7DB3-A4DD-F38697514E28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33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069" y="1195599"/>
            <a:ext cx="63079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correlations between the relationship of variables.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Getting market insights about audience behavior.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Determining value vs risk metrics.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trends over time.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Examining rates and potential through frequency.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Ability to react to changes.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0C0D5795-FE46-F800-01B1-878CC20B0ABE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309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The four pillars of data visualization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7BE61BC1-31F3-05D7-3EA8-B448B532A217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074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1. Purpose - why this visualization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11700" y="1333183"/>
            <a:ext cx="4572000" cy="18056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rgbClr val="0070C0"/>
              </a:buClr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For the creators:</a:t>
            </a:r>
          </a:p>
          <a:p>
            <a:pPr marL="457200" lvl="0" indent="-342900">
              <a:spcBef>
                <a:spcPts val="1600"/>
              </a:spcBef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Why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am I doing this visualization?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Who is it for?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do they need to understand?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actions do you need to enable?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 it will be consumed?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is the most important takeaway message?</a:t>
            </a:r>
          </a:p>
        </p:txBody>
      </p:sp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867B0446-69C1-FEBA-D48D-266CED2BE49B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705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2. Content - what to visualize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11700" y="168703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data matters?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relationships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(in the data) matter?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the purpose!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What’s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excluded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is as important as what’s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included</a:t>
            </a:r>
          </a:p>
        </p:txBody>
      </p:sp>
      <p:sp>
        <p:nvSpPr>
          <p:cNvPr id="11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6298FDE3-B66E-843B-5980-21A099D24AD1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9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3. Structure - how to visualize it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80;p46"/>
          <p:cNvSpPr txBox="1"/>
          <p:nvPr/>
        </p:nvSpPr>
        <p:spPr>
          <a:xfrm rot="-5400000">
            <a:off x="6281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STRUCTURE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2717" y="17643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can the most important data and relationships be revealed the best?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Choose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meaningful layout and axes!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both axes (both, not three..)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purpose and content!</a:t>
            </a: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5047C782-7446-9C6B-66F9-3E5272C88E6B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566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4. Formatting - how to make it appealing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80;p46"/>
          <p:cNvSpPr txBox="1"/>
          <p:nvPr/>
        </p:nvSpPr>
        <p:spPr>
          <a:xfrm rot="-5400000">
            <a:off x="6281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STRUCTURE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700" y="168703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it should look and feel?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 will it be consumed?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Makes data and relationships accessible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Makes importance visible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purpose, content and structure!</a:t>
            </a:r>
          </a:p>
        </p:txBody>
      </p:sp>
      <p:sp>
        <p:nvSpPr>
          <p:cNvPr id="14" name="Google Shape;292;p47"/>
          <p:cNvSpPr txBox="1"/>
          <p:nvPr/>
        </p:nvSpPr>
        <p:spPr>
          <a:xfrm rot="16200000">
            <a:off x="7323151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FORMATTING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2CCF585D-FC77-5D0C-CCE1-4B79899BD806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63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11207" y="1549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Guide to data type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324;p51"/>
          <p:cNvSpPr/>
          <p:nvPr/>
        </p:nvSpPr>
        <p:spPr>
          <a:xfrm>
            <a:off x="3781926" y="614921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Variables</a:t>
            </a:r>
            <a:endParaRPr sz="1200" b="1">
              <a:solidFill>
                <a:srgbClr val="F6EB15"/>
              </a:solidFill>
            </a:endParaRPr>
          </a:p>
        </p:txBody>
      </p:sp>
      <p:sp>
        <p:nvSpPr>
          <p:cNvPr id="9" name="Google Shape;325;p51"/>
          <p:cNvSpPr/>
          <p:nvPr/>
        </p:nvSpPr>
        <p:spPr>
          <a:xfrm>
            <a:off x="5780823" y="1514622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Quantitative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(numerical) 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326;p51"/>
          <p:cNvSpPr/>
          <p:nvPr/>
        </p:nvSpPr>
        <p:spPr>
          <a:xfrm>
            <a:off x="1554430" y="1514622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Qualitative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(categorical)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27;p51"/>
          <p:cNvSpPr/>
          <p:nvPr/>
        </p:nvSpPr>
        <p:spPr>
          <a:xfrm>
            <a:off x="632983" y="2414321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Ordinal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(can be ordered)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Satisfaction degree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328;p51"/>
          <p:cNvSpPr/>
          <p:nvPr/>
        </p:nvSpPr>
        <p:spPr>
          <a:xfrm>
            <a:off x="26282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Nominal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(can’t be ordered)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States region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329;p51"/>
          <p:cNvSpPr/>
          <p:nvPr/>
        </p:nvSpPr>
        <p:spPr>
          <a:xfrm>
            <a:off x="47069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Discrete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(limited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Children per family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30;p51"/>
          <p:cNvSpPr/>
          <p:nvPr/>
        </p:nvSpPr>
        <p:spPr>
          <a:xfrm>
            <a:off x="69308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Continuous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(unlimited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Height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331;p51"/>
          <p:cNvCxnSpPr>
            <a:stCxn id="8" idx="2"/>
            <a:endCxn id="9" idx="0"/>
          </p:cNvCxnSpPr>
          <p:nvPr/>
        </p:nvCxnSpPr>
        <p:spPr>
          <a:xfrm rot="-5400000" flipH="1">
            <a:off x="5321826" y="286571"/>
            <a:ext cx="457200" cy="199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332;p51"/>
          <p:cNvCxnSpPr>
            <a:stCxn id="10" idx="0"/>
            <a:endCxn id="8" idx="2"/>
          </p:cNvCxnSpPr>
          <p:nvPr/>
        </p:nvCxnSpPr>
        <p:spPr>
          <a:xfrm rot="-5400000">
            <a:off x="3208630" y="172272"/>
            <a:ext cx="457200" cy="2227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333;p51"/>
          <p:cNvCxnSpPr>
            <a:stCxn id="10" idx="2"/>
            <a:endCxn id="12" idx="0"/>
          </p:cNvCxnSpPr>
          <p:nvPr/>
        </p:nvCxnSpPr>
        <p:spPr>
          <a:xfrm rot="-5400000" flipH="1">
            <a:off x="2631880" y="1648722"/>
            <a:ext cx="457200" cy="107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334;p51"/>
          <p:cNvCxnSpPr>
            <a:stCxn id="11" idx="0"/>
            <a:endCxn id="10" idx="2"/>
          </p:cNvCxnSpPr>
          <p:nvPr/>
        </p:nvCxnSpPr>
        <p:spPr>
          <a:xfrm rot="-5400000">
            <a:off x="1634083" y="1725071"/>
            <a:ext cx="457200" cy="921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335;p51"/>
          <p:cNvCxnSpPr>
            <a:stCxn id="9" idx="2"/>
            <a:endCxn id="14" idx="0"/>
          </p:cNvCxnSpPr>
          <p:nvPr/>
        </p:nvCxnSpPr>
        <p:spPr>
          <a:xfrm rot="-5400000" flipH="1">
            <a:off x="6896373" y="1610622"/>
            <a:ext cx="457200" cy="1150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336;p51"/>
          <p:cNvCxnSpPr>
            <a:stCxn id="13" idx="0"/>
            <a:endCxn id="9" idx="2"/>
          </p:cNvCxnSpPr>
          <p:nvPr/>
        </p:nvCxnSpPr>
        <p:spPr>
          <a:xfrm rot="-5400000">
            <a:off x="5784283" y="1648870"/>
            <a:ext cx="457200" cy="107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337;p51"/>
          <p:cNvSpPr/>
          <p:nvPr/>
        </p:nvSpPr>
        <p:spPr>
          <a:xfrm>
            <a:off x="629571" y="33140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Bar chart</a:t>
            </a:r>
            <a:endParaRPr>
              <a:solidFill>
                <a:srgbClr val="F6EB15"/>
              </a:solidFill>
            </a:endParaRPr>
          </a:p>
        </p:txBody>
      </p:sp>
      <p:sp>
        <p:nvSpPr>
          <p:cNvPr id="22" name="Google Shape;338;p51"/>
          <p:cNvSpPr/>
          <p:nvPr/>
        </p:nvSpPr>
        <p:spPr>
          <a:xfrm>
            <a:off x="2624864" y="33140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Pie chart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Bubble chart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339;p51"/>
          <p:cNvSpPr/>
          <p:nvPr/>
        </p:nvSpPr>
        <p:spPr>
          <a:xfrm>
            <a:off x="4710458" y="31838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Bar chart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Line chart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340;p51"/>
          <p:cNvSpPr/>
          <p:nvPr/>
        </p:nvSpPr>
        <p:spPr>
          <a:xfrm>
            <a:off x="6934358" y="31838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Histogram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Scatterplot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Boxplot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341;p51"/>
          <p:cNvCxnSpPr>
            <a:stCxn id="23" idx="0"/>
            <a:endCxn id="13" idx="2"/>
          </p:cNvCxnSpPr>
          <p:nvPr/>
        </p:nvCxnSpPr>
        <p:spPr>
          <a:xfrm rot="5400000" flipH="1">
            <a:off x="5379308" y="3083620"/>
            <a:ext cx="1968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342;p51"/>
          <p:cNvCxnSpPr>
            <a:stCxn id="24" idx="0"/>
            <a:endCxn id="14" idx="2"/>
          </p:cNvCxnSpPr>
          <p:nvPr/>
        </p:nvCxnSpPr>
        <p:spPr>
          <a:xfrm rot="5400000" flipH="1">
            <a:off x="7603208" y="3083620"/>
            <a:ext cx="1968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343;p51"/>
          <p:cNvSpPr/>
          <p:nvPr/>
        </p:nvSpPr>
        <p:spPr>
          <a:xfrm>
            <a:off x="6934358" y="3923621"/>
            <a:ext cx="1538100" cy="6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Mean, median, distribution, range &amp; standard deviation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344;p51"/>
          <p:cNvSpPr/>
          <p:nvPr/>
        </p:nvSpPr>
        <p:spPr>
          <a:xfrm>
            <a:off x="4696383" y="3923619"/>
            <a:ext cx="1538100" cy="6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Mean, sum &amp; standard deviation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9" name="Google Shape;345;p51"/>
          <p:cNvCxnSpPr>
            <a:stCxn id="11" idx="2"/>
            <a:endCxn id="21" idx="0"/>
          </p:cNvCxnSpPr>
          <p:nvPr/>
        </p:nvCxnSpPr>
        <p:spPr>
          <a:xfrm flipH="1">
            <a:off x="1398733" y="2987021"/>
            <a:ext cx="3300" cy="32700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46;p51"/>
          <p:cNvCxnSpPr>
            <a:stCxn id="12" idx="2"/>
            <a:endCxn id="22" idx="0"/>
          </p:cNvCxnSpPr>
          <p:nvPr/>
        </p:nvCxnSpPr>
        <p:spPr>
          <a:xfrm flipH="1">
            <a:off x="3394033" y="2987020"/>
            <a:ext cx="3300" cy="32700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47;p51"/>
          <p:cNvSpPr/>
          <p:nvPr/>
        </p:nvSpPr>
        <p:spPr>
          <a:xfrm>
            <a:off x="1543971" y="39236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Mode 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(most frequent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3475A079-6713-3DEA-3187-DB9AB3692E86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89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 Types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35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88" y="1267025"/>
            <a:ext cx="23526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88" y="1286075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888" y="1286075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5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6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663" y="2667000"/>
            <a:ext cx="23526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6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6963" y="1238250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263" y="2686050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9963" y="3851866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64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62663" y="2686050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6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95663" y="1232763"/>
            <a:ext cx="235267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C2693CDA-2419-2580-16C0-4ED890C4FFE6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40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11" y="1195599"/>
            <a:ext cx="5067560" cy="30545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700" y="1626675"/>
            <a:ext cx="30462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charts are very versatile. They are best used to show change over time, compare different categories, or compare parts of a whole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Bar chart variations include Stacked, 100% stacked versions. Usually these variations are used to compare multiple part-to-whole relationships.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Monthly online traffic analysis by different sources.</a:t>
            </a:r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EF007936-EC12-39C2-F69A-3777B5BFAD7D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61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 </a:t>
            </a:r>
            <a:r>
              <a:rPr lang="en-ZA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32143697"/>
              </p:ext>
            </p:extLst>
          </p:nvPr>
        </p:nvGraphicFramePr>
        <p:xfrm>
          <a:off x="1524000" y="81575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07344" y="1168300"/>
            <a:ext cx="314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86113" y="1168300"/>
            <a:ext cx="314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41068" y="1168299"/>
            <a:ext cx="39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4835" y="1168299"/>
            <a:ext cx="449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</a:t>
            </a:r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7C77190A-6D1F-B52A-4FFF-BE3B373A8EF6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6" y="711355"/>
            <a:ext cx="6646184" cy="3967984"/>
          </a:xfrm>
          <a:prstGeom prst="rect">
            <a:avLst/>
          </a:prstGeom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7F6E09AE-69C9-4D8D-6AC9-7356412A20E9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171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charts are best used for making portion to whole comparisons with discrete or continuous data. They are most impactful with a small data set.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72" y="1117001"/>
            <a:ext cx="5010407" cy="3340272"/>
          </a:xfrm>
          <a:prstGeom prst="rect">
            <a:avLst/>
          </a:prstGeom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12E549F1-F398-5371-01EA-FAE08A82A6F1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581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2" y="745003"/>
            <a:ext cx="6282084" cy="4057771"/>
          </a:xfrm>
          <a:prstGeom prst="rect">
            <a:avLst/>
          </a:prstGeom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3D776D06-E06E-DFAB-8B3D-4810CC6DF201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590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charts are used to show time-series relationships with continuous data. They help show trend, acceleration, deceleration, and volatility.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56" y="1137047"/>
            <a:ext cx="5067560" cy="3206915"/>
          </a:xfrm>
          <a:prstGeom prst="rect">
            <a:avLst/>
          </a:prstGeom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79765B1F-B292-D111-1B77-E994A1F9E354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9043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4" y="734913"/>
            <a:ext cx="6655262" cy="3942435"/>
          </a:xfrm>
          <a:prstGeom prst="rect">
            <a:avLst/>
          </a:prstGeom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DE2DF6E8-14C1-A8FB-2E4E-38E05D4809C3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497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charts depict a time-series relationship, but they are different than line charts in that they can represent volume.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18" y="1063917"/>
            <a:ext cx="5080261" cy="3562533"/>
          </a:xfrm>
          <a:prstGeom prst="rect">
            <a:avLst/>
          </a:prstGeom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887C2974-60CD-A56D-F78B-4F86A0A3223B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71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2" y="734914"/>
            <a:ext cx="6491119" cy="40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88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 plots show the relationship between items based on two sets of variables. They are best used to show correlation in a large amount of data.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34" y="1170076"/>
            <a:ext cx="5194567" cy="30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86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0" y="735663"/>
            <a:ext cx="6379095" cy="39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49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 charts are good for displaying nominal comparisons or ranking relationships.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46" y="1066832"/>
            <a:ext cx="5054860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4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Visualisation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64319" y="1364462"/>
            <a:ext cx="86367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Graphic representation of data that aims to communicate numerous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heavy data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an efficient way that is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easier to grasp and understand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visualization describes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effort to help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 understand 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significance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data by placing it in a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context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branch of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statistics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 it requires both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skills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Aesthetics and functionality go hand in hand to communicate complex statistics in an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intuitive way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tools and technologies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essential for making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data-driven decisions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84F67147-1B85-E498-4687-06AB881837D0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539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6" y="805604"/>
            <a:ext cx="6491404" cy="39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95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maps are used to display categorical data, using intensity of color to represent values of geographic areas or data tables.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38" y="1144300"/>
            <a:ext cx="497230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15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" y="734914"/>
            <a:ext cx="6316004" cy="40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51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 Tips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48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469" y="1117001"/>
            <a:ext cx="5574302" cy="3283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597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50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37701"/>
            <a:ext cx="9144000" cy="350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08;p71"/>
          <p:cNvSpPr txBox="1"/>
          <p:nvPr/>
        </p:nvSpPr>
        <p:spPr>
          <a:xfrm>
            <a:off x="462214" y="4204195"/>
            <a:ext cx="88689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u="sng" dirty="0">
                <a:latin typeface="Raleway"/>
                <a:ea typeface="Raleway"/>
                <a:cs typeface="Raleway"/>
                <a:sym typeface="Raleway"/>
                <a:hlinkClick r:id="rId6"/>
              </a:rPr>
              <a:t>http://www.cookbook-r.com/Graphs/Colors_(ggplot2)/#a-colorblind-friendly-palette</a:t>
            </a: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9978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Google Shape;51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75351"/>
            <a:ext cx="9144001" cy="3459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996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52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7719"/>
            <a:ext cx="9143999" cy="363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804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Google Shape;52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30942"/>
            <a:ext cx="9144001" cy="3695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16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53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7733"/>
            <a:ext cx="9144001" cy="3608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460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1700" y="1144300"/>
            <a:ext cx="783337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order data sets using logical hierarchy.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</a:p>
        </p:txBody>
      </p:sp>
    </p:spTree>
    <p:extLst>
      <p:ext uri="{BB962C8B-B14F-4D97-AF65-F5344CB8AC3E}">
        <p14:creationId xmlns:p14="http://schemas.microsoft.com/office/powerpoint/2010/main" val="135966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b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4319" y="1364462"/>
            <a:ext cx="8636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Humans are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creatures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it’s a fact that visualization is much more effective and comprehensive.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might go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undetected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text-based data can be exposed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recognized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easier with data visualization software.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" y="2387620"/>
            <a:ext cx="5103869" cy="2179698"/>
          </a:xfrm>
          <a:prstGeom prst="rect">
            <a:avLst/>
          </a:prstGeom>
        </p:spPr>
      </p:pic>
      <p:pic>
        <p:nvPicPr>
          <p:cNvPr id="10" name="Google Shape;194;p33"/>
          <p:cNvPicPr preferRelativeResize="0"/>
          <p:nvPr/>
        </p:nvPicPr>
        <p:blipFill rotWithShape="1">
          <a:blip r:embed="rId6">
            <a:alphaModFix/>
          </a:blip>
          <a:srcRect t="14706" b="8618"/>
          <a:stretch/>
        </p:blipFill>
        <p:spPr>
          <a:xfrm>
            <a:off x="5536290" y="2489977"/>
            <a:ext cx="1641555" cy="181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8965" y="2199358"/>
            <a:ext cx="1331292" cy="23353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8D045B19-D9CB-F3B8-58FC-7A0DF3FD9F7F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7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010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0797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3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727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904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794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256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241" y="3701744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23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241" y="370174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2959" y="4076827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832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0388" y="2633765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8378" y="3306537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025" y="3664608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090" y="4382697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709" y="15581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468" y="2226579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2287" y="2972321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292" y="4108877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07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36128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206;p35"/>
          <p:cNvSpPr txBox="1"/>
          <p:nvPr/>
        </p:nvSpPr>
        <p:spPr>
          <a:xfrm>
            <a:off x="461450" y="4225060"/>
            <a:ext cx="40737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https://en.wikipedia.org/wiki/Anscombe%27s_quartet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07;p35"/>
          <p:cNvSpPr txBox="1"/>
          <p:nvPr/>
        </p:nvSpPr>
        <p:spPr>
          <a:xfrm>
            <a:off x="4627550" y="861366"/>
            <a:ext cx="3408900" cy="231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Anscombe's quartet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comprises four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data sets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that have nearly identical simple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descriptive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  <a:hlinkClick r:id="rId6"/>
              </a:rPr>
              <a:t>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statistics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, yet have very different distributions and appear very different when graphed. </a:t>
            </a:r>
            <a:endParaRPr sz="1800" dirty="0">
              <a:solidFill>
                <a:schemeClr val="tx2">
                  <a:lumMod val="25000"/>
                </a:schemeClr>
              </a:solidFill>
              <a:highlight>
                <a:srgbClr val="FFFFFF"/>
              </a:highlight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Each dataset consists of eleven (</a:t>
            </a:r>
            <a:r>
              <a:rPr lang="fr" sz="1800" i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x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,</a:t>
            </a:r>
            <a:r>
              <a:rPr lang="fr" sz="1800" i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y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) points.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205;p35"/>
          <p:cNvPicPr preferRelativeResize="0"/>
          <p:nvPr/>
        </p:nvPicPr>
        <p:blipFill rotWithShape="1">
          <a:blip r:embed="rId7">
            <a:alphaModFix/>
          </a:blip>
          <a:srcRect l="36809" r="7095" b="11174"/>
          <a:stretch/>
        </p:blipFill>
        <p:spPr>
          <a:xfrm>
            <a:off x="586887" y="171449"/>
            <a:ext cx="3499426" cy="41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975100" y="3262859"/>
            <a:ext cx="4889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1: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a data set and plot it as you like in 4 different ways</a:t>
            </a:r>
          </a:p>
          <a:p>
            <a:r>
              <a:rPr lang="en-US" b="1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2: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Make a scatterplot for each data set</a:t>
            </a: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DDBAA74A-994D-0D9E-A6B8-86CD2A84F8DF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39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part: Tutorial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CB1ED8F-BB1D-AFC5-4367-91BFE2429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41" y="1003808"/>
            <a:ext cx="3701143" cy="1248908"/>
          </a:xfrm>
          <a:prstGeom prst="rect">
            <a:avLst/>
          </a:prstGeom>
        </p:spPr>
      </p:pic>
      <p:pic>
        <p:nvPicPr>
          <p:cNvPr id="6" name="Picture 5" descr="A logo with orange and grey circles&#10;&#10;AI-generated content may be incorrect.">
            <a:extLst>
              <a:ext uri="{FF2B5EF4-FFF2-40B4-BE49-F238E27FC236}">
                <a16:creationId xmlns:a16="http://schemas.microsoft.com/office/drawing/2014/main" id="{1B9DC2E9-85ED-621D-2E1E-867FEEE55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22" y="2464297"/>
            <a:ext cx="1623300" cy="1883028"/>
          </a:xfrm>
          <a:prstGeom prst="rect">
            <a:avLst/>
          </a:prstGeom>
        </p:spPr>
      </p:pic>
      <p:pic>
        <p:nvPicPr>
          <p:cNvPr id="7" name="Picture 6" descr="A yellow circle logo&#10;&#10;AI-generated content may be incorrect.">
            <a:extLst>
              <a:ext uri="{FF2B5EF4-FFF2-40B4-BE49-F238E27FC236}">
                <a16:creationId xmlns:a16="http://schemas.microsoft.com/office/drawing/2014/main" id="{C865F9AD-031A-41BF-A3EE-7F1D05741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122" y="2386149"/>
            <a:ext cx="1625600" cy="1625600"/>
          </a:xfrm>
          <a:prstGeom prst="rect">
            <a:avLst/>
          </a:prstGeom>
        </p:spPr>
      </p:pic>
      <p:pic>
        <p:nvPicPr>
          <p:cNvPr id="12" name="Picture 11" descr="A logo with a ufo in the sky&#10;&#10;AI-generated content may be incorrect.">
            <a:extLst>
              <a:ext uri="{FF2B5EF4-FFF2-40B4-BE49-F238E27FC236}">
                <a16:creationId xmlns:a16="http://schemas.microsoft.com/office/drawing/2014/main" id="{605945CC-7502-3305-D56D-B538856FA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967" y="2402408"/>
            <a:ext cx="1602619" cy="185057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D239F31-E831-3013-94FC-066A3576E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100" y="996950"/>
            <a:ext cx="3126014" cy="12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6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t="11477" b="16652"/>
          <a:stretch/>
        </p:blipFill>
        <p:spPr>
          <a:xfrm>
            <a:off x="75" y="-110550"/>
            <a:ext cx="9143850" cy="48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755" y="4771647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;p13"/>
          <p:cNvSpPr txBox="1"/>
          <p:nvPr/>
        </p:nvSpPr>
        <p:spPr>
          <a:xfrm>
            <a:off x="70918" y="4699897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                                                                          CODATA-RDA Data Science School</a:t>
            </a:r>
            <a:endParaRPr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60934" y="2097741"/>
            <a:ext cx="79913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Visualisation</a:t>
            </a:r>
          </a:p>
          <a:p>
            <a:pPr lvl="0" algn="ctr"/>
            <a:r>
              <a:rPr lang="en-US" sz="2800" i="1" dirty="0">
                <a:solidFill>
                  <a:srgbClr val="94B7F0"/>
                </a:solidFill>
                <a:latin typeface="Raleway"/>
                <a:ea typeface="Raleway"/>
                <a:cs typeface="Raleway"/>
                <a:sym typeface="Raleway"/>
              </a:rPr>
              <a:t>A picture is worth a thousand of words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fr-FR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endParaRPr lang="fr-FR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93" y="230406"/>
            <a:ext cx="5604991" cy="4139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2;p36"/>
          <p:cNvSpPr txBox="1"/>
          <p:nvPr/>
        </p:nvSpPr>
        <p:spPr>
          <a:xfrm>
            <a:off x="1316319" y="4287094"/>
            <a:ext cx="40737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https://en.wikipedia.org/wiki/Anscombe%27s_quartet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049E4190-2DA9-CC78-3D30-FAA0A49385BF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502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sight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dominant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1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606" y="1245756"/>
            <a:ext cx="5651991" cy="33231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D678CA65-D995-4603-6117-B3C22ECC1563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978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sight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dominant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Google Shape;174;p31"/>
          <p:cNvSpPr txBox="1"/>
          <p:nvPr/>
        </p:nvSpPr>
        <p:spPr>
          <a:xfrm>
            <a:off x="520310" y="2741506"/>
            <a:ext cx="1774356" cy="19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90%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of information transmitted to the brain is </a:t>
            </a:r>
            <a:r>
              <a:rPr lang="fr" sz="1100" i="1" dirty="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visual</a:t>
            </a:r>
            <a:endParaRPr sz="1100" i="1" dirty="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(sources: 3MCorporation and Zabisco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Google Shape;175;p31"/>
          <p:cNvPicPr preferRelativeResize="0"/>
          <p:nvPr/>
        </p:nvPicPr>
        <p:blipFill rotWithShape="1">
          <a:blip r:embed="rId5">
            <a:alphaModFix/>
          </a:blip>
          <a:srcRect b="22027"/>
          <a:stretch/>
        </p:blipFill>
        <p:spPr>
          <a:xfrm>
            <a:off x="603660" y="1162773"/>
            <a:ext cx="1774356" cy="166911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76;p31"/>
          <p:cNvSpPr txBox="1"/>
          <p:nvPr/>
        </p:nvSpPr>
        <p:spPr>
          <a:xfrm>
            <a:off x="3406560" y="2747073"/>
            <a:ext cx="1774356" cy="19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40%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of people will respond better to </a:t>
            </a:r>
            <a:r>
              <a:rPr lang="fr" sz="1100" i="1" dirty="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visual information</a:t>
            </a: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 than to plain text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(source: Zabisco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77;p31"/>
          <p:cNvSpPr txBox="1"/>
          <p:nvPr/>
        </p:nvSpPr>
        <p:spPr>
          <a:xfrm>
            <a:off x="6519710" y="2740012"/>
            <a:ext cx="1774356" cy="185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96.7%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believe than visual content engages best on social media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(source: Newburyport Mass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" name="Google Shape;1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819" y="1106027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7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8644" y="1428127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8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4544" y="1870202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8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6818" y="1209956"/>
            <a:ext cx="1514851" cy="15665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94F490C9-D8A2-FA65-CD59-0628CBB58150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12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important?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405496" y="1195599"/>
            <a:ext cx="534131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5FB44D"/>
              </a:buClr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form of storytelling with the purpose to help us make decisions based on data. </a:t>
            </a:r>
          </a:p>
          <a:p>
            <a:pPr lvl="1">
              <a:buClr>
                <a:srgbClr val="5FB44D"/>
              </a:buClr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8163" lvl="8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Tracking sales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trends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changes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goals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results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Combining data</a:t>
            </a:r>
          </a:p>
          <a:p>
            <a:pPr marL="285750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633164"/>
            <a:ext cx="2819545" cy="1771741"/>
          </a:xfrm>
          <a:prstGeom prst="rect">
            <a:avLst/>
          </a:prstGeom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3BFB5F37-A46F-7CD9-8B10-674636418BBF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7279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aab77ea-b4a5-49e3-a1e8-d6dd23a1f286}" enabled="0" method="" siteId="{eaab77ea-b4a5-49e3-a1e8-d6dd23a1f28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29726</TotalTime>
  <Words>3280</Words>
  <Application>Microsoft Macintosh PowerPoint</Application>
  <PresentationFormat>On-screen Show (16:9)</PresentationFormat>
  <Paragraphs>422</Paragraphs>
  <Slides>51</Slides>
  <Notes>51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Manrope</vt:lpstr>
      <vt:lpstr>Quicksand</vt:lpstr>
      <vt:lpstr>Raleway</vt:lpstr>
      <vt:lpstr>Roboto</vt:lpstr>
      <vt:lpstr>Wingdings</vt:lpstr>
      <vt:lpstr>Simple Light</vt:lpstr>
      <vt:lpstr>     Data Visualisation </vt:lpstr>
      <vt:lpstr>Course Overview</vt:lpstr>
      <vt:lpstr>What is Data Visualisation</vt:lpstr>
      <vt:lpstr>How does it work?    </vt:lpstr>
      <vt:lpstr>PowerPoint Presentation</vt:lpstr>
      <vt:lpstr>PowerPoint Presentation</vt:lpstr>
      <vt:lpstr>The sense of sight is the most dominant</vt:lpstr>
      <vt:lpstr>The sense of sight is the most dominant</vt:lpstr>
      <vt:lpstr>Why data visualization is important?</vt:lpstr>
      <vt:lpstr>When to use it?</vt:lpstr>
      <vt:lpstr>Why Use it?</vt:lpstr>
      <vt:lpstr>The four pillars of data visualization</vt:lpstr>
      <vt:lpstr>1. Purpose - why this visualization</vt:lpstr>
      <vt:lpstr>2. Content - what to visualize</vt:lpstr>
      <vt:lpstr>3. Structure - how to visualize it</vt:lpstr>
      <vt:lpstr>4. Formatting - how to make it appealing</vt:lpstr>
      <vt:lpstr>Guide to data type</vt:lpstr>
      <vt:lpstr>Chart Types</vt:lpstr>
      <vt:lpstr>Bar chart</vt:lpstr>
      <vt:lpstr>Bar chart best practices </vt:lpstr>
      <vt:lpstr>Pie chart</vt:lpstr>
      <vt:lpstr>Pie chart best practices </vt:lpstr>
      <vt:lpstr>Line chart</vt:lpstr>
      <vt:lpstr>Line chart best practices </vt:lpstr>
      <vt:lpstr>Area chart</vt:lpstr>
      <vt:lpstr>Area chart best practices </vt:lpstr>
      <vt:lpstr>Scatterplot chart</vt:lpstr>
      <vt:lpstr>Scatterplot chart best practices </vt:lpstr>
      <vt:lpstr>Bubble chart</vt:lpstr>
      <vt:lpstr>Bubble chart best practices </vt:lpstr>
      <vt:lpstr>Heat Map</vt:lpstr>
      <vt:lpstr>Heat Map best practices </vt:lpstr>
      <vt:lpstr>Important Tips</vt:lpstr>
      <vt:lpstr>Choice of colors – use color blind friendly palette</vt:lpstr>
      <vt:lpstr>Choice of colors – use color blind friendly palette</vt:lpstr>
      <vt:lpstr>Choice of colors – use color blind friendly palette</vt:lpstr>
      <vt:lpstr>Choice of colors – use color blind friendly palette</vt:lpstr>
      <vt:lpstr>Choice of colors – use color blind friendly palette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Next part: Tutorial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1. Course Summary</dc:title>
  <dc:creator>Sara EL</dc:creator>
  <cp:lastModifiedBy>Shanahan, Hugh</cp:lastModifiedBy>
  <cp:revision>74</cp:revision>
  <dcterms:modified xsi:type="dcterms:W3CDTF">2025-07-21T06:35:04Z</dcterms:modified>
</cp:coreProperties>
</file>